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</p:sldIdLst>
  <p:sldSz cy="5143500" cx="9144000"/>
  <p:notesSz cx="6858000" cy="9144000"/>
  <p:embeddedFontLst>
    <p:embeddedFont>
      <p:font typeface="Open Sans"/>
      <p:regular r:id="rId58"/>
      <p:bold r:id="rId59"/>
      <p:italic r:id="rId60"/>
      <p:bold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62" roundtripDataSignature="AMtx7mhk3c+qgs3L+xKPdr/zt9hgVakua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customschemas.google.com/relationships/presentationmetadata" Target="metadata"/><Relationship Id="rId61" Type="http://schemas.openxmlformats.org/officeDocument/2006/relationships/font" Target="fonts/OpenSans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OpenSans-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font" Target="fonts/OpenSans-bold.fntdata"/><Relationship Id="rId14" Type="http://schemas.openxmlformats.org/officeDocument/2006/relationships/slide" Target="slides/slide9.xml"/><Relationship Id="rId58" Type="http://schemas.openxmlformats.org/officeDocument/2006/relationships/font" Target="fonts/OpenSans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1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7" name="Google Shape;437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8" name="Google Shape;448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9" name="Google Shape;459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0" name="Google Shape;470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10dfcd6507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110dfcd65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1" name="Google Shape;481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11294c833c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2" name="Google Shape;492;g11294c833c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3" name="Google Shape;503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4" name="Google Shape;514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2fda8a1c93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5" name="Google Shape;525;g2fda8a1c93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2fda8a1c93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6" name="Google Shape;536;g2fda8a1c93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2fda8a1c93e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7" name="Google Shape;547;g2fda8a1c93e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fda8a1c93e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8" name="Google Shape;558;g2fda8a1c93e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2fda8a1c93e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9" name="Google Shape;569;g2fda8a1c93e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2fda8a1c93e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0" name="Google Shape;580;g2fda8a1c93e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2fda8a1c93e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1" name="Google Shape;591;g2fda8a1c93e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2fda8a1c93e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2" name="Google Shape;602;g2fda8a1c93e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110dfcd6507_0_16:notes"/>
          <p:cNvSpPr/>
          <p:nvPr>
            <p:ph idx="2" type="sldImg"/>
          </p:nvPr>
        </p:nvSpPr>
        <p:spPr>
          <a:xfrm>
            <a:off x="381301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3" name="Google Shape;613;g110dfcd6507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4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5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4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4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5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5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5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Relationship Id="rId7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Relationship Id="rId4" Type="http://schemas.openxmlformats.org/officeDocument/2006/relationships/hyperlink" Target="https://sdgs.un.org/goals/goal4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doi.org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3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3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3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3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3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11" Type="http://schemas.openxmlformats.org/officeDocument/2006/relationships/image" Target="../media/image2.png"/><Relationship Id="rId10" Type="http://schemas.openxmlformats.org/officeDocument/2006/relationships/image" Target="../media/image3.png"/><Relationship Id="rId12" Type="http://schemas.openxmlformats.org/officeDocument/2006/relationships/image" Target="../media/image6.png"/><Relationship Id="rId9" Type="http://schemas.openxmlformats.org/officeDocument/2006/relationships/image" Target="../media/image1.png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sparceurope.org/what-we-do/open-education/europeannetwork-openeducation-librarians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creativecommons.org/licenses/by/4.0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4228950" y="549950"/>
            <a:ext cx="4842600" cy="16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ИНСТРУМЕНТЫ ЕСБОО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/>
        </p:nvSpPr>
        <p:spPr>
          <a:xfrm>
            <a:off x="1788085" y="72124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OOP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p1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"/>
          <p:cNvSpPr txBox="1"/>
          <p:nvPr/>
        </p:nvSpPr>
        <p:spPr>
          <a:xfrm>
            <a:off x="387480" y="3143498"/>
            <a:ext cx="83862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Используйте наши шаблоны для продвижения открытого образования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" name="Google Shape;6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"/>
          <p:cNvSpPr txBox="1"/>
          <p:nvPr/>
        </p:nvSpPr>
        <p:spPr>
          <a:xfrm>
            <a:off x="2132960" y="290150"/>
            <a:ext cx="5917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должны быть: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Google Shape;152;p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9"/>
          <p:cNvSpPr txBox="1"/>
          <p:nvPr/>
        </p:nvSpPr>
        <p:spPr>
          <a:xfrm>
            <a:off x="2132960" y="1629725"/>
            <a:ext cx="5527800" cy="20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"доступными в любое время и в любом месте для всех, включая людей с ограниченными возможностями и лиц, изолированных или относящихся к группам в неблагоприятном положении.”</a:t>
            </a:r>
            <a:endParaRPr b="0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5" name="Google Shape;155;p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6" name="Google Shape;15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9"/>
          <p:cNvSpPr txBox="1"/>
          <p:nvPr/>
        </p:nvSpPr>
        <p:spPr>
          <a:xfrm>
            <a:off x="1903950" y="3862375"/>
            <a:ext cx="7125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 ЮНЕСКО по Открытым Образовательным  Ресурсам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9"/>
          <p:cNvSpPr txBox="1"/>
          <p:nvPr/>
        </p:nvSpPr>
        <p:spPr>
          <a:xfrm>
            <a:off x="383222" y="304022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/>
          <p:nvPr/>
        </p:nvSpPr>
        <p:spPr>
          <a:xfrm>
            <a:off x="2280929" y="193415"/>
            <a:ext cx="49470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могут:</a:t>
            </a: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0"/>
          <p:cNvSpPr txBox="1"/>
          <p:nvPr/>
        </p:nvSpPr>
        <p:spPr>
          <a:xfrm>
            <a:off x="2280929" y="2022690"/>
            <a:ext cx="55899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"помогать удовлетворять потребности отдельных обучающихся и эффективно содействовать гендерному равенству, а также стимулировать инновационные педагогические, дидактические и методологические подходы”.</a:t>
            </a:r>
            <a:endParaRPr b="0" i="0" sz="2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Google Shape;167;p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8" name="Google Shape;16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0"/>
          <p:cNvSpPr txBox="1"/>
          <p:nvPr/>
        </p:nvSpPr>
        <p:spPr>
          <a:xfrm>
            <a:off x="1903950" y="3862375"/>
            <a:ext cx="7125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 ЮНЕСКО по Открытым Образовательным  Ресурсам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Google Shape;170;p10"/>
          <p:cNvSpPr txBox="1"/>
          <p:nvPr/>
        </p:nvSpPr>
        <p:spPr>
          <a:xfrm>
            <a:off x="383222" y="304022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1"/>
          <p:cNvSpPr txBox="1"/>
          <p:nvPr/>
        </p:nvSpPr>
        <p:spPr>
          <a:xfrm>
            <a:off x="2182502" y="28153"/>
            <a:ext cx="67419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Открытое образование = Открытые образовательные ресурсы (ООР) </a:t>
            </a:r>
            <a:r>
              <a:rPr b="1" i="0" lang="en" sz="2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соответствующие педагогические методики </a:t>
            </a:r>
            <a:r>
              <a:rPr b="1" i="0" lang="en" sz="2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корректно сформулированные цели обучения </a:t>
            </a:r>
            <a:r>
              <a:rPr b="1" i="0" lang="en" sz="2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разнообразие учебных мероприятий </a:t>
            </a:r>
            <a:r>
              <a:rPr b="1" i="0" lang="en" sz="2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 </a:t>
            </a:r>
            <a:endParaRPr b="1" i="0" sz="2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1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1"/>
          <p:cNvSpPr txBox="1"/>
          <p:nvPr/>
        </p:nvSpPr>
        <p:spPr>
          <a:xfrm>
            <a:off x="2182501" y="1756194"/>
            <a:ext cx="6350700" cy="22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"более широкий спектр инновационных педагогических возможностей для привлечения как преподавателей, так и обучающихся к тому, чтобы они стали более активными участниками образовательных процессов и создателями контента в качестве членов разнообразных и инклюзивных обществ знаний."</a:t>
            </a:r>
            <a:endParaRPr b="0" i="0" sz="3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9" name="Google Shape;179;p1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0" name="Google Shape;180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1"/>
          <p:cNvSpPr txBox="1"/>
          <p:nvPr/>
        </p:nvSpPr>
        <p:spPr>
          <a:xfrm>
            <a:off x="1903950" y="3862375"/>
            <a:ext cx="7125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 ЮНЕСКО по Открытым Образовательным  Ресурсам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Google Shape;182;p11"/>
          <p:cNvSpPr txBox="1"/>
          <p:nvPr/>
        </p:nvSpPr>
        <p:spPr>
          <a:xfrm>
            <a:off x="383222" y="304022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2"/>
          <p:cNvSpPr txBox="1"/>
          <p:nvPr/>
        </p:nvSpPr>
        <p:spPr>
          <a:xfrm>
            <a:off x="3194250" y="141600"/>
            <a:ext cx="5710200" cy="41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постоянного доступа: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Студенты смогут получать доступ к ресурсам даже после того, как они закончат свой курс.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</a:t>
            </a:r>
            <a:r>
              <a:rPr b="1" i="0" lang="en" sz="12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участия: 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могут быть адаптированы под нужды студентов, учитывая профиль, ситуации и потребности на разных уровнях.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Продвижение разнообразия в обучении: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Обеспечение возможностей многократного использования открытых образовательных ресурсов (ООР) из любой точки в любое время (не стоит недооценивать возможность многократного использования), а также с различных устройств и фо</a:t>
            </a:r>
            <a:r>
              <a:rPr lang="en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рматов. ООР также поддерживают как неформальноую так и менее формальную образовательную среду.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обучению на протяжении всей жизни: 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доступны для всех желающих, любого возраста, в любое время, независимо от того, когда возникнет желание чему-то научиться или вспомнить информацию.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Экономия затрат: 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Высокие цены могут привести к тому, что студенты будут использовать более старые версии определенных публикаций; ООР позволяют избежать этого.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2"/>
          <p:cNvSpPr txBox="1"/>
          <p:nvPr/>
        </p:nvSpPr>
        <p:spPr>
          <a:xfrm>
            <a:off x="232200" y="1505375"/>
            <a:ext cx="2331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2" name="Google Shape;192;p1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3" name="Google Shape;19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3"/>
          <p:cNvSpPr txBox="1"/>
          <p:nvPr/>
        </p:nvSpPr>
        <p:spPr>
          <a:xfrm>
            <a:off x="3214225" y="1313200"/>
            <a:ext cx="54393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постоянного доступа: </a:t>
            </a:r>
            <a:b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Студенты смогут получать доступ к ресурсам даже после того, как они закончат свой курс.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1" name="Google Shape;201;p1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2" name="Google Shape;20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1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3"/>
          <p:cNvSpPr txBox="1"/>
          <p:nvPr/>
        </p:nvSpPr>
        <p:spPr>
          <a:xfrm>
            <a:off x="232200" y="1505375"/>
            <a:ext cx="2331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4"/>
          <p:cNvSpPr txBox="1"/>
          <p:nvPr/>
        </p:nvSpPr>
        <p:spPr>
          <a:xfrm>
            <a:off x="3202900" y="1149275"/>
            <a:ext cx="5450700" cy="36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участия: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n" sz="3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могут быть адаптированы под нужды студентов, учитывая профиль, ситуации и потребности на разных уровнях.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p1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3" name="Google Shape;21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14"/>
          <p:cNvSpPr txBox="1"/>
          <p:nvPr/>
        </p:nvSpPr>
        <p:spPr>
          <a:xfrm>
            <a:off x="232200" y="1505375"/>
            <a:ext cx="2331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5"/>
          <p:cNvSpPr txBox="1"/>
          <p:nvPr/>
        </p:nvSpPr>
        <p:spPr>
          <a:xfrm>
            <a:off x="3050975" y="10450"/>
            <a:ext cx="60468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Продвижение разнообразия в обучении: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возможностей многократного использования открытых образовательных ресурсов (ООР) из любой точки в любое время (не стоит недооценивать возможность многократного использования), а также с различных устройств и форматов.</a:t>
            </a:r>
            <a:r>
              <a:rPr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ООР также поддерживают как неформальноую так и менее формальную образовательную среду.</a:t>
            </a:r>
            <a:endParaRPr sz="2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23" name="Google Shape;223;p1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4" name="Google Shape;22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5"/>
          <p:cNvSpPr txBox="1"/>
          <p:nvPr/>
        </p:nvSpPr>
        <p:spPr>
          <a:xfrm>
            <a:off x="232200" y="1505375"/>
            <a:ext cx="2331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6"/>
          <p:cNvSpPr txBox="1"/>
          <p:nvPr/>
        </p:nvSpPr>
        <p:spPr>
          <a:xfrm>
            <a:off x="3208575" y="753375"/>
            <a:ext cx="5445000" cy="39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обучению на протяжении всей жизни:</a:t>
            </a:r>
            <a:br>
              <a:rPr b="0" i="0" lang="en" sz="3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доступны для всех желающих, любого возраста, в любое время, независимо от того, когда возникнет желание чему-то научиться или вспомнить информацию.</a:t>
            </a:r>
            <a:endParaRPr b="0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1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5" name="Google Shape;23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6"/>
          <p:cNvSpPr txBox="1"/>
          <p:nvPr/>
        </p:nvSpPr>
        <p:spPr>
          <a:xfrm>
            <a:off x="232200" y="1505375"/>
            <a:ext cx="2331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7"/>
          <p:cNvSpPr txBox="1"/>
          <p:nvPr/>
        </p:nvSpPr>
        <p:spPr>
          <a:xfrm>
            <a:off x="3214225" y="1177550"/>
            <a:ext cx="5405400" cy="36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Экономия затрат: </a:t>
            </a:r>
            <a:b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Высокие цены могут привести к тому, что студенты будут использовать более старые версии определенных публикаций; ООР позволяют избежать этого.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p1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6" name="Google Shape;24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7"/>
          <p:cNvSpPr txBox="1"/>
          <p:nvPr/>
        </p:nvSpPr>
        <p:spPr>
          <a:xfrm>
            <a:off x="232200" y="1505375"/>
            <a:ext cx="2331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8"/>
          <p:cNvSpPr txBox="1"/>
          <p:nvPr/>
        </p:nvSpPr>
        <p:spPr>
          <a:xfrm>
            <a:off x="3071550" y="324050"/>
            <a:ext cx="5833500" cy="40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возможностей в обучении: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Студенты, использующие открытые образовательные ресурсы (ООР), в большей степени успешны, чем студенты, которые используют только традиционные материалы.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Гарантия готовности: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Открытые образовательные ресурсы (ООР) могут быть доступны с самого начала курса, а это значит, что студенты могут сразу же приступить к работе с ними.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Повышение качества: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Открытые образовательные ресурсы (ООР) способствуют повышению качества и непрерывному обновлению, а также быстрому распространению предоставляемой информации, что обеспечивает ее актуальность.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Поощрение практики открытого доступа: 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Студенты могут быть признаны частью авторской команды и оценены за их работу и навыки.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6" name="Google Shape;256;p1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7" name="Google Shape;25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8"/>
          <p:cNvSpPr txBox="1"/>
          <p:nvPr/>
        </p:nvSpPr>
        <p:spPr>
          <a:xfrm>
            <a:off x="232200" y="1505375"/>
            <a:ext cx="2331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/>
          <p:nvPr/>
        </p:nvSpPr>
        <p:spPr>
          <a:xfrm>
            <a:off x="200575" y="90700"/>
            <a:ext cx="8653800" cy="49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Добро пожаловать в инструментарий преимуществ Открытого Образования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! Это набор инструментов </a:t>
            </a:r>
            <a:r>
              <a:rPr lang="en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(слайды, буклеты и карточки),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подготовленный </a:t>
            </a:r>
            <a:r>
              <a:rPr b="0" i="0" lang="en" sz="11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Европейской сетью библиотекарей открытого образования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(ЕСБОО/ENOEL). Инструментарий направлен на повышение осведомленности о важности открытого образования и указывает на преимущества для студентов, преподавателей, учреждени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й</a:t>
            </a:r>
            <a:r>
              <a:rPr lang="en" sz="1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общества и библиотекарей.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Этот комплект содержит</a:t>
            </a: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шаблоны слайдов.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sz="9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Вы можете использовать шаблоны непосредственно в том виде, в каком они есть, или вы можете адаптировать их под свои собственные конкретные потребности.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 использовании шаблона без адаптации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просто загрузите весь набор слайдов или отдельный слайд, который вы хотите использовать.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Если вы хотите адаптировать шаблон к своим потребностям, вам необходимо: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Загрузить инструмент, который вы хотите использовать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Адаптировать его к вашим потребностям (добавьте логотип вашей организации, внесите любые другие изменения, которые  сочтете подходящими)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Убедиться, что в адаптированной версии есть примечание, в котором говорится: “Эта работа является производной от [имя файла (например, Russian_1. OE Benefits - ENOEL slides)] [ссылка на исходный источник: </a:t>
            </a:r>
            <a:r>
              <a:rPr lang="en" sz="9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https://doi.org/10.5281/zenodo.5568482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 от </a:t>
            </a:r>
            <a:r>
              <a:rPr b="0" i="0" lang="en" sz="9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</a:t>
            </a:r>
            <a:r>
              <a:rPr b="0" i="0" lang="en" sz="9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9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Ниже вы найдете краткое описание того, как организован набор, и предлагаемые варианты использования для конкретных слайдов.</a:t>
            </a:r>
            <a:b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Это только предложения; мы рекомендуем вам выбирать и создавать инструменты, адаптированные к вашим потребностям.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слайде 3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приведен пример того, как можно адаптировать шаблон, включая размещение логотипа вашей организации и указание об атрибуции.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Слайды 4-12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можно рассматривать как “загадки”; они задают основные вопросы и излагают основы Открытых образовательных ресурсов (ООР). Вы можете использовать их в качестве вступления в своей презентации, чтобы вызвать интерес.</a:t>
            </a: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 слайдах 13-</a:t>
            </a:r>
            <a:r>
              <a:rPr b="1"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51</a:t>
            </a: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показаны преимущества OО для 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пяти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различных заинтересованных сторон: студентов (желтый фон), преподавателей (оранжевый фон)</a:t>
            </a: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 (бирюзовый фон), 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всех (белый фон) и для библиотекарей (синий фон)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Вы можете использовать их для обращения к этим конкретным заинтересованным сторонам.</a:t>
            </a: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9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Открывающие слайды для каждой из групп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(слайды 13, 21, 29, 36, 44) показывают, какие преимущества ЕСБОО/ENOEL считает наиболее важными для каждой группы, а затем на отдельных слайдах показаны индивидуальные преимущества. 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Закрывающие слайды в каждой группе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перечисляют оставшиеся преимущества (слайды 19-20 для студентов, 27-28 для преподавателей, 35 для учреждений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43 для всех и 50-51 для библиотекарей).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1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6" name="Google Shape;266;p1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7" name="Google Shape;26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1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9"/>
          <p:cNvSpPr txBox="1"/>
          <p:nvPr/>
        </p:nvSpPr>
        <p:spPr>
          <a:xfrm>
            <a:off x="232200" y="1505375"/>
            <a:ext cx="2331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21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Google Shape;270;p19"/>
          <p:cNvSpPr txBox="1"/>
          <p:nvPr/>
        </p:nvSpPr>
        <p:spPr>
          <a:xfrm>
            <a:off x="3208575" y="159150"/>
            <a:ext cx="5860200" cy="43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Больше, чем просто бесплатно: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= бесплатно + права доступа.</a:t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Гарантия лучшего образования=гарантия лучшего будущего: </a:t>
            </a:r>
            <a:r>
              <a:rPr b="0" i="0" lang="en" sz="14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Цель в области устойчивого развития (ЦУР) 4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(«Обеспечение всеохватывающего и одинаково качественного образования и продвижение возможности обучения на протяжении всей жизни для всех».)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Улучшение понимания: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Студенты могут пересматривать концепции/идеи, используя другой набор ресурсов (т. е. воспроизводить одну и ту же концепцию, используя другое объяснение).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Совместное творчество: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предоставляют студентам возможность стать партнерами в совместном творчестве, польза от которого очевидна всем.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20"/>
          <p:cNvSpPr txBox="1"/>
          <p:nvPr/>
        </p:nvSpPr>
        <p:spPr>
          <a:xfrm>
            <a:off x="3107400" y="199200"/>
            <a:ext cx="5824500" cy="41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Возможность адаптации: 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Преподаватели могут (частично или полностью) настраивать ООР, создавая лучшие учебные комплекты материалов для любого учебного процесса, непрерывно улучшая качество ООР</a:t>
            </a: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открытой педагогики: 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 помощью ООР студенты глубоко вовлечены в образовательный процесс и в создание учебных материалов, по сути, делая их своими собственными, под руководством преподавателя.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Повышение репутации: 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Качество ООР повышает репутацию преподавателя на местном и глобальном уровнях, предлагая в то же время новые возможности для сотрудничества с коллегами по всему миру.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Уменьшение рабочей нагрузки: 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Преподавателям не нужно каждый раз изобретать велосипед, они могут повторно использовать то, что уже существует.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Творческое вдохновение: 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- это способ получить новые идеи.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9" name="Google Shape;27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0"/>
          <p:cNvSpPr txBox="1"/>
          <p:nvPr/>
        </p:nvSpPr>
        <p:spPr>
          <a:xfrm>
            <a:off x="123450" y="1505375"/>
            <a:ext cx="2440800" cy="1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0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преподавателей</a:t>
            </a:r>
            <a:endParaRPr b="1" i="0" sz="20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1"/>
          <p:cNvSpPr txBox="1"/>
          <p:nvPr/>
        </p:nvSpPr>
        <p:spPr>
          <a:xfrm>
            <a:off x="3123975" y="257775"/>
            <a:ext cx="5460000" cy="40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Возможность адаптации: </a:t>
            </a:r>
            <a:br>
              <a:rPr b="1" i="0" lang="en" sz="2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Преподаватели могут (частично или полностью) настраивать ООР, создавая лучшие учебные комплекты материалов для любого учебного процесса, непрерывно улучшая качество ООР.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9" name="Google Shape;289;p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0" name="Google Shape;29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1"/>
          <p:cNvSpPr txBox="1"/>
          <p:nvPr/>
        </p:nvSpPr>
        <p:spPr>
          <a:xfrm>
            <a:off x="232200" y="1505375"/>
            <a:ext cx="2331900" cy="14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5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9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преподавателей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2"/>
          <p:cNvSpPr txBox="1"/>
          <p:nvPr/>
        </p:nvSpPr>
        <p:spPr>
          <a:xfrm>
            <a:off x="3123975" y="257775"/>
            <a:ext cx="5460000" cy="50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открытой педагогики: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 помощью ООР студенты глубоко вовлечены в образовательный процесс и в создание учебных материалов, по сути, делая их своими собственными, под руководством преподавателя.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0" name="Google Shape;300;p2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1" name="Google Shape;30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2"/>
          <p:cNvSpPr txBox="1"/>
          <p:nvPr/>
        </p:nvSpPr>
        <p:spPr>
          <a:xfrm>
            <a:off x="232200" y="1505375"/>
            <a:ext cx="2331900" cy="14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5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9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преподавателей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3"/>
          <p:cNvSpPr txBox="1"/>
          <p:nvPr/>
        </p:nvSpPr>
        <p:spPr>
          <a:xfrm>
            <a:off x="3123975" y="630150"/>
            <a:ext cx="5460000" cy="36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Повышение репутации: </a:t>
            </a:r>
            <a:r>
              <a:rPr b="0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Качество ООР повышает репутацию преподавателя на местном и глобальном уровнях, предлагая в то же время новые возможности для сотрудничества с коллегами по всему миру.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1" name="Google Shape;311;p2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2" name="Google Shape;31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2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3"/>
          <p:cNvSpPr txBox="1"/>
          <p:nvPr/>
        </p:nvSpPr>
        <p:spPr>
          <a:xfrm>
            <a:off x="232200" y="1505375"/>
            <a:ext cx="2331900" cy="14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5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9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преподавателей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2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24"/>
          <p:cNvSpPr txBox="1"/>
          <p:nvPr/>
        </p:nvSpPr>
        <p:spPr>
          <a:xfrm>
            <a:off x="3205250" y="555375"/>
            <a:ext cx="4798500" cy="49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Уменьшение рабочей нагрузки: </a:t>
            </a:r>
            <a:r>
              <a:rPr b="0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Преподавателям не нужно каждый раз изобретать велосипед, они могут повторно использовать то, что уже существует.</a:t>
            </a:r>
            <a:endParaRPr b="0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p2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3" name="Google Shape;32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24"/>
          <p:cNvSpPr txBox="1"/>
          <p:nvPr/>
        </p:nvSpPr>
        <p:spPr>
          <a:xfrm>
            <a:off x="232200" y="1505375"/>
            <a:ext cx="2331900" cy="14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5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9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преподавателей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2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5"/>
          <p:cNvSpPr txBox="1"/>
          <p:nvPr/>
        </p:nvSpPr>
        <p:spPr>
          <a:xfrm>
            <a:off x="3193550" y="1351375"/>
            <a:ext cx="5460000" cy="23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Творческое вдохновение: </a:t>
            </a:r>
            <a:r>
              <a:rPr b="0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- это способ получить новые идеи</a:t>
            </a:r>
            <a:endParaRPr b="0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3" name="Google Shape;333;p2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4" name="Google Shape;33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2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25"/>
          <p:cNvSpPr txBox="1"/>
          <p:nvPr/>
        </p:nvSpPr>
        <p:spPr>
          <a:xfrm>
            <a:off x="232200" y="1505375"/>
            <a:ext cx="2331900" cy="14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5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9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преподавателей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2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26"/>
          <p:cNvSpPr txBox="1"/>
          <p:nvPr/>
        </p:nvSpPr>
        <p:spPr>
          <a:xfrm>
            <a:off x="3123975" y="229500"/>
            <a:ext cx="5460000" cy="42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Поощрение активных подходов к обучению: 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Преподаватели могут разрабатывать разнообразные практические стратегии для обучения на практике, основанные на изменении/адаптации ООР.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Развитие сотрудничества: 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Обратная связь между коллегами, студенческое сотрудничество и привлечение экспертов усиливаются и обогащают преподавателей благодаря процессу, осуществляемому с помощью открытых лицензий.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инноваций: 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предлагают возможности для повышения качества преподавания и учебных материалов, позволяя другим использовать их и предоставлять конструктивную обратную связь.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Сохранение достояния:</a:t>
            </a: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Процесс повторного использования, инициированного ООР, продолжается даже после выхода на пенсию.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4" name="Google Shape;344;p2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5" name="Google Shape;345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2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6"/>
          <p:cNvSpPr txBox="1"/>
          <p:nvPr/>
        </p:nvSpPr>
        <p:spPr>
          <a:xfrm>
            <a:off x="232200" y="1505375"/>
            <a:ext cx="2331900" cy="14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5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9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преподавателей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7"/>
          <p:cNvSpPr txBox="1"/>
          <p:nvPr/>
        </p:nvSpPr>
        <p:spPr>
          <a:xfrm>
            <a:off x="3140925" y="630625"/>
            <a:ext cx="5460000" cy="3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выбора: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Учебники, распространяемые по открытой лицензии, расширяют ресурсы преподавателей и могут гарантировать такой же высокий уровень качества, как и традиционные учебники. 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академической свободы: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лицензии ООР позволяют преподавателям регулярно изменять и обновлять учебные ресурсы для своих курсов.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Демонстрация инноваций и творчества: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Креативность преподавателей может произвести впечатление на потенциальных студентов и спонсоров. Это поможет увеличить набор студентов на определенные курсы и повысить ценность отдельных преподавателей.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2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2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5" name="Google Shape;355;p2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6" name="Google Shape;356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2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27"/>
          <p:cNvSpPr txBox="1"/>
          <p:nvPr/>
        </p:nvSpPr>
        <p:spPr>
          <a:xfrm>
            <a:off x="232200" y="1505375"/>
            <a:ext cx="2331900" cy="14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5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9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преподавателей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2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8"/>
          <p:cNvSpPr txBox="1"/>
          <p:nvPr/>
        </p:nvSpPr>
        <p:spPr>
          <a:xfrm>
            <a:off x="3009325" y="31250"/>
            <a:ext cx="6103200" cy="43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экономии за счет объема:</a:t>
            </a:r>
            <a:r>
              <a:rPr b="0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ООР бесплатны онлайн, доступны в печатном виде, могут храниться вечно и легко обновляются. Ресурсы, которые в ином случае пошли бы на покупку учебников, можно перенаправить на технологии, улучшение обучения/преподавания или сокращение долга.</a:t>
            </a:r>
            <a:endParaRPr b="0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развития профессорско-преподавательского состава: </a:t>
            </a:r>
            <a:r>
              <a:rPr b="0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Расширенный доступ и использование ООР, а также взаимное обучение между преподавателями из разных учебных заведений, улучшаются вместе с качеством учебных материалов.</a:t>
            </a:r>
            <a:endParaRPr b="0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Максимальное использование государственных инвестиций: </a:t>
            </a:r>
            <a:r>
              <a:rPr b="0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Ресурсы, поступающие из бюджета, используются для создания общедоступных знаний и распределяются между различными учреждениями при меньших дополнительных затратах.</a:t>
            </a:r>
            <a:endParaRPr b="0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саморекламы:</a:t>
            </a:r>
            <a:r>
              <a:rPr b="0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Общественный имидж учреждения может в значительной степени выиграть от своих общедоступных и многократно используемых качественных ООР.</a:t>
            </a:r>
            <a:endParaRPr b="0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международного сотрудничества: </a:t>
            </a:r>
            <a:r>
              <a:rPr b="0" i="0" lang="en" sz="1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Работа с ООР повышает узнаваемость учреждения, улучшая его репутацию на международном уровне за счет активного сотрудничества с другими учреждениями по всему миру.</a:t>
            </a:r>
            <a:endParaRPr b="1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6" name="Google Shape;366;p2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7" name="Google Shape;367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2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28"/>
          <p:cNvSpPr txBox="1"/>
          <p:nvPr/>
        </p:nvSpPr>
        <p:spPr>
          <a:xfrm>
            <a:off x="287875" y="1505375"/>
            <a:ext cx="2525100" cy="15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2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/>
          <p:nvPr/>
        </p:nvSpPr>
        <p:spPr>
          <a:xfrm>
            <a:off x="3555575" y="1214075"/>
            <a:ext cx="40590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Что такое открытые образовательные ресурсы (ООР)?</a:t>
            </a:r>
            <a:endParaRPr b="1" i="0" sz="3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3"/>
          <p:cNvSpPr txBox="1"/>
          <p:nvPr/>
        </p:nvSpPr>
        <p:spPr>
          <a:xfrm>
            <a:off x="1171787" y="1575312"/>
            <a:ext cx="39348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OOP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6" name="Google Shape;7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3"/>
          <p:cNvSpPr txBox="1"/>
          <p:nvPr/>
        </p:nvSpPr>
        <p:spPr>
          <a:xfrm>
            <a:off x="1316025" y="4698300"/>
            <a:ext cx="5313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Эта работа является производной от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“Russian_1. OE Benefits - ENOEL slides”,</a:t>
            </a:r>
            <a:endParaRPr b="0" i="0" sz="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" sz="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https://doi.org/10.5281/zenodo.5568482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от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8" name="Google Shape;78;p3"/>
          <p:cNvSpPr txBox="1"/>
          <p:nvPr/>
        </p:nvSpPr>
        <p:spPr>
          <a:xfrm>
            <a:off x="7522677" y="4695575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9" name="Google Shape;79;p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0" name="Google Shape;80;p3"/>
          <p:cNvSpPr txBox="1"/>
          <p:nvPr/>
        </p:nvSpPr>
        <p:spPr>
          <a:xfrm>
            <a:off x="6236975" y="484425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ПРИМЕР АДАПТАЦИИ ПОД ВАШИ ПОТРЕБНОСТИ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 txBox="1"/>
          <p:nvPr/>
        </p:nvSpPr>
        <p:spPr>
          <a:xfrm>
            <a:off x="6431550" y="4015350"/>
            <a:ext cx="2675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Добавьте логотип вашей организации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"/>
          <p:cNvSpPr txBox="1"/>
          <p:nvPr/>
        </p:nvSpPr>
        <p:spPr>
          <a:xfrm>
            <a:off x="2248100" y="4015350"/>
            <a:ext cx="2857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Добавьте указание об атрибуции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/>
          <p:nvPr/>
        </p:nvSpPr>
        <p:spPr>
          <a:xfrm>
            <a:off x="198502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3"/>
          <p:cNvSpPr/>
          <p:nvPr/>
        </p:nvSpPr>
        <p:spPr>
          <a:xfrm>
            <a:off x="623697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2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29"/>
          <p:cNvSpPr txBox="1"/>
          <p:nvPr/>
        </p:nvSpPr>
        <p:spPr>
          <a:xfrm>
            <a:off x="3202900" y="301450"/>
            <a:ext cx="5292300" cy="41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экономии за счет объема: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ООР бесплатны онлайн, доступны в печатном виде, могут храниться вечно и легко обновляются. Ресурсы, которые в ином случае пошли бы на покупку учебников, можно перенаправить на технологии, улучшение обучения/преподавания или сокращение долга.</a:t>
            </a:r>
            <a:endParaRPr b="0" i="0" sz="21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7" name="Google Shape;377;p2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8" name="Google Shape;37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2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29"/>
          <p:cNvSpPr txBox="1"/>
          <p:nvPr/>
        </p:nvSpPr>
        <p:spPr>
          <a:xfrm>
            <a:off x="287875" y="1505375"/>
            <a:ext cx="2525100" cy="18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2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30"/>
          <p:cNvSpPr txBox="1"/>
          <p:nvPr/>
        </p:nvSpPr>
        <p:spPr>
          <a:xfrm>
            <a:off x="2970500" y="484425"/>
            <a:ext cx="6098100" cy="370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развития профессорско-преподавательского состава: </a:t>
            </a:r>
            <a:endParaRPr b="1" i="0" sz="2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Расширенный доступ и использование ООР, а также взаимное обучение между преподавателями из разных учебных заведений улучшаются вместе с качеством учебных материалов.</a:t>
            </a:r>
            <a:endParaRPr b="0" i="0" sz="2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88" name="Google Shape;388;p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9" name="Google Shape;38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0"/>
          <p:cNvSpPr txBox="1"/>
          <p:nvPr/>
        </p:nvSpPr>
        <p:spPr>
          <a:xfrm>
            <a:off x="287875" y="1505375"/>
            <a:ext cx="2525100" cy="18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2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31"/>
          <p:cNvSpPr txBox="1"/>
          <p:nvPr/>
        </p:nvSpPr>
        <p:spPr>
          <a:xfrm>
            <a:off x="3193225" y="754175"/>
            <a:ext cx="5380800" cy="33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Максимальное использование государственных инвестиций:</a:t>
            </a: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Ресурсы, поступающие из бюджета, используются для создания общедоступных знаний и распределяются между различными учреждениями при меньших дополнительных затратах.</a:t>
            </a:r>
            <a:endParaRPr b="0" i="0" sz="1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99" name="Google Shape;399;p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0" name="Google Shape;400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1"/>
          <p:cNvSpPr txBox="1"/>
          <p:nvPr/>
        </p:nvSpPr>
        <p:spPr>
          <a:xfrm>
            <a:off x="287875" y="1505375"/>
            <a:ext cx="2525100" cy="18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2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2"/>
          <p:cNvSpPr txBox="1"/>
          <p:nvPr/>
        </p:nvSpPr>
        <p:spPr>
          <a:xfrm>
            <a:off x="3218250" y="1092875"/>
            <a:ext cx="5292300" cy="25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саморекламы: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Общественный имидж учреждения может в значительной степени выиграть от своих общедоступных и многократно используемых качественных ООР.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0" name="Google Shape;410;p3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1" name="Google Shape;41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32"/>
          <p:cNvSpPr txBox="1"/>
          <p:nvPr/>
        </p:nvSpPr>
        <p:spPr>
          <a:xfrm>
            <a:off x="287875" y="1505375"/>
            <a:ext cx="2525100" cy="18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2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33"/>
          <p:cNvSpPr txBox="1"/>
          <p:nvPr/>
        </p:nvSpPr>
        <p:spPr>
          <a:xfrm>
            <a:off x="3200900" y="938975"/>
            <a:ext cx="5286600" cy="30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международного сотрудничества: 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Работа с ООР повышает узнаваемость учреждения, улучшая его репутацию на международном уровне за счет активного сотрудничества с другими учреждениями по всему миру.</a:t>
            </a:r>
            <a:endParaRPr b="0" i="0" sz="1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1" name="Google Shape;421;p3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2" name="Google Shape;42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3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3"/>
          <p:cNvSpPr txBox="1"/>
          <p:nvPr/>
        </p:nvSpPr>
        <p:spPr>
          <a:xfrm>
            <a:off x="287875" y="1505375"/>
            <a:ext cx="2525100" cy="18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2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4"/>
          <p:cNvSpPr txBox="1"/>
          <p:nvPr/>
        </p:nvSpPr>
        <p:spPr>
          <a:xfrm>
            <a:off x="3202900" y="770575"/>
            <a:ext cx="5477100" cy="32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набору студентов: </a:t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Использование ООР расширяет доступ к высшему образованию для нестандартных обучающихся, которые делают выбор, основываясь на качестве предлагаемых учебных материалов.</a:t>
            </a:r>
            <a:endParaRPr b="0" i="0" sz="1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Укрепление связи с выпускниками: </a:t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Предложение выпускникам качественных ООР помогает учебному заведению поддерживать с ними активную связь.</a:t>
            </a:r>
            <a:endParaRPr b="0" i="0" sz="1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0" name="Google Shape;430;p3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3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2" name="Google Shape;432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3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34"/>
          <p:cNvSpPr txBox="1"/>
          <p:nvPr/>
        </p:nvSpPr>
        <p:spPr>
          <a:xfrm>
            <a:off x="287875" y="1505375"/>
            <a:ext cx="2525100" cy="18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2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3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35"/>
          <p:cNvSpPr txBox="1"/>
          <p:nvPr/>
        </p:nvSpPr>
        <p:spPr>
          <a:xfrm>
            <a:off x="3208575" y="148850"/>
            <a:ext cx="5550600" cy="4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Разблокировка информации: 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Знаниями можно делиться в целом, с помощью лицензий открывая образовательные ресурсы для всех, кто заинтересован.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Передача знаний: 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Образовательные ресурсы, созданные за счет социальных налогов, доступны общественности, могут использоваться совместно и многократно.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Обучение на протяжении жизни: 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Быть в курсе последних событий и обеспечивать доступ всем к непрерывному обучению, сокращая разрыв между официальными, неофициальными и неформальными открытыми возможностями.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Достижение равенства: 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Бесплатные онлайн-ресурсы упрощают предоставление знаний одинакового качества для всех, независимо от их социального и экономического статуса.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разнообразию и инклюзивности: 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Материалы ООР, которыми легко делиться и к которым можно получить доступ через Интернет, являются отличным инструментом для знакомства с различными точками зрения.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Стимулирование гражданской науки: </a:t>
            </a:r>
            <a:r>
              <a:rPr b="0" i="0" lang="en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Знания могут быть созданы каждым, а доступность материалов облегчает людям дальнейшее получение знаний.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42" name="Google Shape;442;p3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3" name="Google Shape;443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5"/>
          <p:cNvSpPr/>
          <p:nvPr/>
        </p:nvSpPr>
        <p:spPr>
          <a:xfrm>
            <a:off x="1328900" y="15228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35"/>
          <p:cNvSpPr txBox="1"/>
          <p:nvPr/>
        </p:nvSpPr>
        <p:spPr>
          <a:xfrm>
            <a:off x="105525" y="1552000"/>
            <a:ext cx="233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всех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3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36"/>
          <p:cNvSpPr txBox="1"/>
          <p:nvPr/>
        </p:nvSpPr>
        <p:spPr>
          <a:xfrm>
            <a:off x="3171650" y="687725"/>
            <a:ext cx="5424600" cy="3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Разблокировка информации: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Знаниями можно делиться в целом, с помощью лицензий открывая образовательные ресурсы для всех, кто заинтересован.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53" name="Google Shape;453;p3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4" name="Google Shape;454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3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6"/>
          <p:cNvSpPr txBox="1"/>
          <p:nvPr/>
        </p:nvSpPr>
        <p:spPr>
          <a:xfrm>
            <a:off x="105525" y="1552000"/>
            <a:ext cx="233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всех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3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3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7"/>
          <p:cNvSpPr txBox="1"/>
          <p:nvPr/>
        </p:nvSpPr>
        <p:spPr>
          <a:xfrm>
            <a:off x="3083825" y="956750"/>
            <a:ext cx="55518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Передача знаний: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Образовательные ресурсы, созданные за счет социальных налогов, доступны общественности, могут использоваться совместно и многократно.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64" name="Google Shape;464;p3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5" name="Google Shape;465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3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37"/>
          <p:cNvSpPr txBox="1"/>
          <p:nvPr/>
        </p:nvSpPr>
        <p:spPr>
          <a:xfrm>
            <a:off x="105525" y="1552000"/>
            <a:ext cx="233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всех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3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38"/>
          <p:cNvSpPr txBox="1"/>
          <p:nvPr/>
        </p:nvSpPr>
        <p:spPr>
          <a:xfrm>
            <a:off x="3156850" y="418300"/>
            <a:ext cx="5549400" cy="40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Обучение на протяжении жизни: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Быть в курсе последних событий и обеспечивать доступ всем к непрерывному обучению, сокращая разрыв между официальными, неофициальными и неформальными открытыми возможностями.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5" name="Google Shape;475;p3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6" name="Google Shape;476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3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38"/>
          <p:cNvSpPr txBox="1"/>
          <p:nvPr/>
        </p:nvSpPr>
        <p:spPr>
          <a:xfrm>
            <a:off x="105525" y="1552000"/>
            <a:ext cx="233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всех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0dfcd6507_0_0"/>
          <p:cNvSpPr txBox="1"/>
          <p:nvPr/>
        </p:nvSpPr>
        <p:spPr>
          <a:xfrm>
            <a:off x="3555575" y="1214075"/>
            <a:ext cx="40590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Что такое открытые образовательные ресурсы (ООР)?</a:t>
            </a:r>
            <a:endParaRPr b="1" i="0" sz="3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g110dfcd6507_0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110dfcd6507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2" name="Google Shape;92;g110dfcd6507_0_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" name="Google Shape;93;g110dfcd6507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110dfcd6507_0_0"/>
          <p:cNvSpPr txBox="1"/>
          <p:nvPr/>
        </p:nvSpPr>
        <p:spPr>
          <a:xfrm>
            <a:off x="1171787" y="1575312"/>
            <a:ext cx="39348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OOP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39"/>
          <p:cNvSpPr txBox="1"/>
          <p:nvPr/>
        </p:nvSpPr>
        <p:spPr>
          <a:xfrm>
            <a:off x="3174875" y="806100"/>
            <a:ext cx="54123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Достижение равенства:</a:t>
            </a:r>
            <a:r>
              <a:rPr b="0" i="0" lang="en" sz="11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Бесплатные онлайн-ресурсы упрощают предоставление знаний одинакового качества для всех, независимо от их социального и экономического статуса.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4" name="Google Shape;484;p3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3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6" name="Google Shape;486;p3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7" name="Google Shape;487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3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39"/>
          <p:cNvSpPr txBox="1"/>
          <p:nvPr/>
        </p:nvSpPr>
        <p:spPr>
          <a:xfrm>
            <a:off x="105525" y="1552000"/>
            <a:ext cx="233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всех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11294c833ce_0_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g11294c833ce_0_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g11294c833ce_0_2"/>
          <p:cNvSpPr txBox="1"/>
          <p:nvPr/>
        </p:nvSpPr>
        <p:spPr>
          <a:xfrm>
            <a:off x="3181900" y="301350"/>
            <a:ext cx="5412300" cy="45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разнообразию и инклюзивности: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Материалы ООР, которыми легко делиться и к которым можно получить доступ через Интернет, являются отличным инструментом для знакомства с различными точками зрения.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97" name="Google Shape;497;g11294c833ce_0_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8" name="Google Shape;498;g11294c833ce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g11294c833ce_0_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g11294c833ce_0_2"/>
          <p:cNvSpPr txBox="1"/>
          <p:nvPr/>
        </p:nvSpPr>
        <p:spPr>
          <a:xfrm>
            <a:off x="105525" y="1552000"/>
            <a:ext cx="233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всех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40"/>
          <p:cNvSpPr txBox="1"/>
          <p:nvPr/>
        </p:nvSpPr>
        <p:spPr>
          <a:xfrm>
            <a:off x="3202900" y="944550"/>
            <a:ext cx="54066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Стимулирование гражданской науки: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Знания могут быть созданы каждым, а доступность материалов облегчает людям дальнейшее получение знаний.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08" name="Google Shape;508;p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9" name="Google Shape;509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40"/>
          <p:cNvSpPr txBox="1"/>
          <p:nvPr/>
        </p:nvSpPr>
        <p:spPr>
          <a:xfrm>
            <a:off x="105525" y="1552000"/>
            <a:ext cx="233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всех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41"/>
          <p:cNvSpPr txBox="1"/>
          <p:nvPr/>
        </p:nvSpPr>
        <p:spPr>
          <a:xfrm>
            <a:off x="3198875" y="101950"/>
            <a:ext cx="5395200" cy="42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Повышение качества: 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Любой может поддержать повышение качества ООР, просто задавая вопросы для уточнения; отсутствие доступа означает отсутствие вопросов, отсутствие вопросов означает отсутствие сомнений, отсутствие сомнений означает отсутствие совершенствования.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границ: 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- прекрасный способ поделиться знаниями через границы, что позволяет адаптировать их и сделать действительно работающими на местном уровне.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19" name="Google Shape;519;p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0" name="Google Shape;520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41"/>
          <p:cNvSpPr txBox="1"/>
          <p:nvPr/>
        </p:nvSpPr>
        <p:spPr>
          <a:xfrm>
            <a:off x="105525" y="1552000"/>
            <a:ext cx="233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всех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fda8a1c93e_0_0"/>
          <p:cNvSpPr txBox="1"/>
          <p:nvPr/>
        </p:nvSpPr>
        <p:spPr>
          <a:xfrm>
            <a:off x="3101875" y="118500"/>
            <a:ext cx="5938800" cy="42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профессионального развития: </a:t>
            </a:r>
            <a:r>
              <a:rPr lang="en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Участие в координации ООР и ОО на библиотечном, институциональном, национальном или международном уровнях рассмтривается как возможность профессионального развития и путь роста за пределами "традиционных" или более устоявшихся областей знаний (например, формирование коллекций, метаданные и т.д.). </a:t>
            </a:r>
            <a:endParaRPr sz="1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Признание профессионального партнерства: </a:t>
            </a:r>
            <a:r>
              <a:rPr lang="en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Благодаря своему опыту в области открытой педагогики и открытых лицензий, библиотекари признаны педагогами и исследователями как надежные партнеры в поиске, адаптации и создании надежных образовательных ресурсов.</a:t>
            </a:r>
            <a:endParaRPr sz="1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Развитие синергии  открытой науки:</a:t>
            </a:r>
            <a:r>
              <a:rPr lang="en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Открытая Наука и Открытое Образование часто сепарированы,  знания сконцентриованы в рамках компетенций  разных специалистов. Библиотекари способны объединить эти две области за счет холистического подхода к Отрытости, продвигая развитие культуры открытости в учреждении/академическом сообществе.</a:t>
            </a:r>
            <a:endParaRPr sz="1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сотрудничеству и обмену знаниями:</a:t>
            </a:r>
            <a:r>
              <a:rPr lang="en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Библиотекари играют важную роль в продвижении сотрудничества, курируя открытые ресурсы, организуя тренинги и семинары по темам открытого образования, а также, создавая сообщества практиков открытого образования, что способстует расширению профессиональныых связей.</a:t>
            </a:r>
            <a:endParaRPr sz="1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Сокращение расходов: Экономия библиотечных бюджетов на приобретении дорогих и ограничительных лицензий на коммерческие продукты, а также при консультировании преподавателей и студентов по альтернативам ООР для учебной литературы. Это преимущество способствует необходимому переходу библиотек и университетов на открытый доступ в долгосрочной перспективе.</a:t>
            </a:r>
            <a:endParaRPr b="0" i="0" sz="12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g2fda8a1c93e_0_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g2fda8a1c93e_0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g2fda8a1c93e_0_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1" name="Google Shape;531;g2fda8a1c93e_0_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2" name="Google Shape;532;g2fda8a1c93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g2fda8a1c93e_0_0"/>
          <p:cNvSpPr txBox="1"/>
          <p:nvPr/>
        </p:nvSpPr>
        <p:spPr>
          <a:xfrm>
            <a:off x="105525" y="1648300"/>
            <a:ext cx="260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2fda8a1c93e_0_10"/>
          <p:cNvSpPr txBox="1"/>
          <p:nvPr/>
        </p:nvSpPr>
        <p:spPr>
          <a:xfrm>
            <a:off x="3144100" y="198000"/>
            <a:ext cx="59178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профессионального развития:</a:t>
            </a: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Участие в координации ООР и ОО на библиотечном, институциональном, национальном или международном уровнях рассмтривается как возможность профессионального развития и путь роста за пределами "традиционных" или более устоявшихся областей знаний (например, формирование коллекций, метаданные и т.д.). 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g2fda8a1c93e_0_1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g2fda8a1c93e_0_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g2fda8a1c93e_0_1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2" name="Google Shape;542;g2fda8a1c93e_0_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3" name="Google Shape;543;g2fda8a1c93e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Google Shape;544;g2fda8a1c93e_0_10"/>
          <p:cNvSpPr txBox="1"/>
          <p:nvPr/>
        </p:nvSpPr>
        <p:spPr>
          <a:xfrm>
            <a:off x="105525" y="1648300"/>
            <a:ext cx="260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2fda8a1c93e_0_20"/>
          <p:cNvSpPr txBox="1"/>
          <p:nvPr/>
        </p:nvSpPr>
        <p:spPr>
          <a:xfrm>
            <a:off x="3218450" y="508025"/>
            <a:ext cx="55743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Признание профессионального партнерства: </a:t>
            </a: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Благодаря своему опыту в области открытой педагогики и открытых лицензий, библиотекари признаны педагогами и исследователями как надежные партнеры в поиске, адаптации и создании надежных образовательных ресурсов.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g2fda8a1c93e_0_2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g2fda8a1c93e_0_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g2fda8a1c93e_0_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3" name="Google Shape;553;g2fda8a1c93e_0_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4" name="Google Shape;554;g2fda8a1c93e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g2fda8a1c93e_0_20"/>
          <p:cNvSpPr txBox="1"/>
          <p:nvPr/>
        </p:nvSpPr>
        <p:spPr>
          <a:xfrm>
            <a:off x="105525" y="1648300"/>
            <a:ext cx="260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2fda8a1c93e_0_30"/>
          <p:cNvSpPr txBox="1"/>
          <p:nvPr/>
        </p:nvSpPr>
        <p:spPr>
          <a:xfrm>
            <a:off x="3228300" y="-51050"/>
            <a:ext cx="59157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Развитие синергии  открытой науки: </a:t>
            </a: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Открытая Наука и Открытое Образование часто сепарированы,  знания сконцентриованы в рамках компетенций  разных специалистов. Библиотекари способны объединить эти две области за счет холистического подхода к Отрытости, продвигая развитие культуры открытости в учреждении/академическом сообществе.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g2fda8a1c93e_0_3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g2fda8a1c93e_0_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g2fda8a1c93e_0_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4" name="Google Shape;564;g2fda8a1c93e_0_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5" name="Google Shape;565;g2fda8a1c93e_0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g2fda8a1c93e_0_30"/>
          <p:cNvSpPr txBox="1"/>
          <p:nvPr/>
        </p:nvSpPr>
        <p:spPr>
          <a:xfrm>
            <a:off x="105525" y="1648300"/>
            <a:ext cx="260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2fda8a1c93e_0_4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g2fda8a1c93e_0_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g2fda8a1c93e_0_40"/>
          <p:cNvSpPr txBox="1"/>
          <p:nvPr/>
        </p:nvSpPr>
        <p:spPr>
          <a:xfrm>
            <a:off x="3208575" y="133600"/>
            <a:ext cx="55743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сотрудничеству и обмену знаниями:</a:t>
            </a: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Библиотекари играют важную роль в продвижении сотрудничества, курируя открытые ресурсы, организуя тренинги и семинары по темам открытого образования, а также, создавая сообщества практиков открытого образования, что способстует расширению профессиональныых связей.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g2fda8a1c93e_0_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5" name="Google Shape;575;g2fda8a1c93e_0_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6" name="Google Shape;576;g2fda8a1c93e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g2fda8a1c93e_0_40"/>
          <p:cNvSpPr txBox="1"/>
          <p:nvPr/>
        </p:nvSpPr>
        <p:spPr>
          <a:xfrm>
            <a:off x="105525" y="1648300"/>
            <a:ext cx="260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2fda8a1c93e_0_50"/>
          <p:cNvSpPr txBox="1"/>
          <p:nvPr/>
        </p:nvSpPr>
        <p:spPr>
          <a:xfrm>
            <a:off x="3196000" y="-71250"/>
            <a:ext cx="58374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Сокращение расходов: </a:t>
            </a: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Экономия библиотечных бюджетов на приобретении дорогих и ограничительных лицензий на коммерческие продукты, а также при консультировании преподавателей и студентов по альтернативам ООР для учебной литературы. Это преимущество способствует необходимому переходу библиотек и университетов на открытый доступ в долгосрочной перспективе.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g2fda8a1c93e_0_5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g2fda8a1c93e_0_5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g2fda8a1c93e_0_5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6" name="Google Shape;586;g2fda8a1c93e_0_5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7" name="Google Shape;587;g2fda8a1c93e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g2fda8a1c93e_0_50"/>
          <p:cNvSpPr txBox="1"/>
          <p:nvPr/>
        </p:nvSpPr>
        <p:spPr>
          <a:xfrm>
            <a:off x="105525" y="1648300"/>
            <a:ext cx="260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 txBox="1"/>
          <p:nvPr/>
        </p:nvSpPr>
        <p:spPr>
          <a:xfrm>
            <a:off x="3853975" y="1340225"/>
            <a:ext cx="4668600" cy="20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Что такое открытые лицензии?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t/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p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" name="Google Shape;103;p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" name="Google Shape;104;p4"/>
          <p:cNvSpPr txBox="1"/>
          <p:nvPr/>
        </p:nvSpPr>
        <p:spPr>
          <a:xfrm>
            <a:off x="1171787" y="1575312"/>
            <a:ext cx="39348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OOP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2fda8a1c93e_0_60"/>
          <p:cNvSpPr txBox="1"/>
          <p:nvPr/>
        </p:nvSpPr>
        <p:spPr>
          <a:xfrm>
            <a:off x="3036425" y="66850"/>
            <a:ext cx="6031500" cy="43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Привлечение новых библиотекарей в профессию:</a:t>
            </a:r>
            <a:r>
              <a:rPr lang="en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Сильная связь между Открытым Образованием и социальной справедливостью делает библиотечное дело привлекательным выбором в качестве профессии для начинающих профессионалов и новых библиотечных сообществ.</a:t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признания:</a:t>
            </a:r>
            <a:r>
              <a:rPr lang="en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Разработчики  и пользователи ООР завоевывают популярность во всем мире благодаря своим работам, пропагандирующим открытость и другие универсальные ценности. Благодаря ООР, роль библиотекарей/информационных специалистов, как кураторов образовательных материалов, и без того ценная, становится еще более значимой.</a:t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влияния и охвата: </a:t>
            </a:r>
            <a:r>
              <a:rPr lang="en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Помощь в  расширении сферы деятельности и влияния библиотекарей за пределами их собственного учреждения.</a:t>
            </a:r>
            <a:endParaRPr b="0" i="0" sz="16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4" name="Google Shape;594;g2fda8a1c93e_0_6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g2fda8a1c93e_0_6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g2fda8a1c93e_0_6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7" name="Google Shape;597;g2fda8a1c93e_0_6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8" name="Google Shape;598;g2fda8a1c93e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g2fda8a1c93e_0_60"/>
          <p:cNvSpPr txBox="1"/>
          <p:nvPr/>
        </p:nvSpPr>
        <p:spPr>
          <a:xfrm>
            <a:off x="105525" y="1648300"/>
            <a:ext cx="260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2fda8a1c93e_0_7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g2fda8a1c93e_0_7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g2fda8a1c93e_0_7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7" name="Google Shape;607;g2fda8a1c93e_0_7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8" name="Google Shape;608;g2fda8a1c93e_0_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09" name="Google Shape;609;g2fda8a1c93e_0_70"/>
          <p:cNvSpPr txBox="1"/>
          <p:nvPr/>
        </p:nvSpPr>
        <p:spPr>
          <a:xfrm>
            <a:off x="3079500" y="194550"/>
            <a:ext cx="5853600" cy="40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n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Вклад в достижение ЦУР:</a:t>
            </a:r>
            <a:r>
              <a:rPr lang="en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Помощь при достижении ЦУР через более конкретный и измеримый вклад.</a:t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n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Согласование со стратегией (DEI: Diversity, Equity, Inclusion):</a:t>
            </a:r>
            <a:r>
              <a:rPr lang="en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Библиотекари используют Открытое Образование в качестве стратегического инструмента для достижения целей равенства, разнообразия и инклюзивности, обеспечивая доступность и инклюзивность среды обучения для всех.</a:t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n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коллег и взаимная поддержка: </a:t>
            </a:r>
            <a:r>
              <a:rPr lang="en" sz="16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культивируют образование на протяжении всей жизни, предоставляя разнообразные образовательные возможности и способствуя взаимной поддержке в пределах сообществ.</a:t>
            </a:r>
            <a:endParaRPr sz="16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0" name="Google Shape;610;g2fda8a1c93e_0_70"/>
          <p:cNvSpPr txBox="1"/>
          <p:nvPr/>
        </p:nvSpPr>
        <p:spPr>
          <a:xfrm>
            <a:off x="105525" y="1648300"/>
            <a:ext cx="2602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21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2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110dfcd6507_0_16"/>
          <p:cNvSpPr txBox="1"/>
          <p:nvPr/>
        </p:nvSpPr>
        <p:spPr>
          <a:xfrm>
            <a:off x="976425" y="2533900"/>
            <a:ext cx="7797300" cy="1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“Russian_OE Benefits - ENOEL Toolkit” is an adaptation of “An ENOEL Toolkit” (version 4) published as of September 202</a:t>
            </a:r>
            <a:r>
              <a:rPr lang="en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" sz="10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Russian.”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Special thanks to Elena Tsukanova, Anna Kozik and Maya Senko for the Russian translation.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6" name="Google Shape;616;g110dfcd6507_0_16"/>
          <p:cNvSpPr txBox="1"/>
          <p:nvPr/>
        </p:nvSpPr>
        <p:spPr>
          <a:xfrm>
            <a:off x="4129600" y="535125"/>
            <a:ext cx="4935900" cy="16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ИНСТРУМЕНТЫ ЕСБОО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7" name="Google Shape;617;g110dfcd6507_0_1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8" name="Google Shape;618;g110dfcd6507_0_1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616355" y="5743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619" name="Google Shape;619;g110dfcd6507_0_16"/>
          <p:cNvSpPr txBox="1"/>
          <p:nvPr/>
        </p:nvSpPr>
        <p:spPr>
          <a:xfrm>
            <a:off x="1787435" y="706421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OOP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20" name="Google Shape;620;g110dfcd6507_0_16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1" name="Google Shape;621;g110dfcd6507_0_1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g110dfcd6507_0_16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g110dfcd6507_0_16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/>
          <p:nvPr/>
        </p:nvSpPr>
        <p:spPr>
          <a:xfrm>
            <a:off x="3638625" y="1289725"/>
            <a:ext cx="5412300" cy="28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Что можно сделать с помощью открытых образовательных ресурсов (ООР)?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t/>
            </a:r>
            <a:endParaRPr b="1" i="0" sz="4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p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" name="Google Shape;113;p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4" name="Google Shape;114;p5"/>
          <p:cNvSpPr txBox="1"/>
          <p:nvPr/>
        </p:nvSpPr>
        <p:spPr>
          <a:xfrm>
            <a:off x="1171787" y="1575312"/>
            <a:ext cx="39348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OOP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 txBox="1"/>
          <p:nvPr/>
        </p:nvSpPr>
        <p:spPr>
          <a:xfrm>
            <a:off x="3779475" y="1079650"/>
            <a:ext cx="49347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должны быть доступны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3" name="Google Shape;123;p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4" name="Google Shape;124;p6"/>
          <p:cNvSpPr txBox="1"/>
          <p:nvPr/>
        </p:nvSpPr>
        <p:spPr>
          <a:xfrm>
            <a:off x="1171787" y="1575312"/>
            <a:ext cx="39348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OOP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 txBox="1"/>
          <p:nvPr/>
        </p:nvSpPr>
        <p:spPr>
          <a:xfrm>
            <a:off x="3707775" y="963175"/>
            <a:ext cx="52422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должны использоваться повторно 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p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3" name="Google Shape;133;p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4" name="Google Shape;134;p7"/>
          <p:cNvSpPr txBox="1"/>
          <p:nvPr/>
        </p:nvSpPr>
        <p:spPr>
          <a:xfrm>
            <a:off x="1171787" y="1575312"/>
            <a:ext cx="39348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OOP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"/>
          <p:cNvSpPr txBox="1"/>
          <p:nvPr/>
        </p:nvSpPr>
        <p:spPr>
          <a:xfrm>
            <a:off x="2039528" y="1477100"/>
            <a:ext cx="61791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“Открытые лицензии призваны учитывать права интеллектуальной собственности правообладателя авторских прав и обеспечивать право публичного доступа для повторного использования, другого целевого назначения, адаптирования и перераспределения образовательных материалов”. 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8"/>
          <p:cNvSpPr txBox="1"/>
          <p:nvPr/>
        </p:nvSpPr>
        <p:spPr>
          <a:xfrm>
            <a:off x="2133653" y="362975"/>
            <a:ext cx="58203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 чем суть открытых лицензий?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p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8"/>
          <p:cNvSpPr txBox="1"/>
          <p:nvPr/>
        </p:nvSpPr>
        <p:spPr>
          <a:xfrm>
            <a:off x="1903950" y="3862375"/>
            <a:ext cx="7125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 ЮНЕСКО по Открытым Образовательным  Ресурсам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3" name="Google Shape;14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4" name="Google Shape;144;p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5" name="Google Shape;145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8"/>
          <p:cNvSpPr txBox="1"/>
          <p:nvPr/>
        </p:nvSpPr>
        <p:spPr>
          <a:xfrm>
            <a:off x="383222" y="304022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